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7" r:id="rId12"/>
    <p:sldId id="270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55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83DE57-B802-44E9-B9B2-30255B1D421B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3AD4390-D2ED-48F6-B75A-EED67F1B2701}">
      <dgm:prSet/>
      <dgm:spPr/>
      <dgm:t>
        <a:bodyPr/>
        <a:lstStyle/>
        <a:p>
          <a:r>
            <a:rPr lang="en-US"/>
            <a:t>This is a supervised machine learning task. There are two major types of supervised machine learning problems, called classification and regression.</a:t>
          </a:r>
        </a:p>
      </dgm:t>
    </dgm:pt>
    <dgm:pt modelId="{8B37F290-C6AB-4115-AB99-1578089F34E4}" type="parTrans" cxnId="{7562CC0A-D2DE-4695-AA9D-90133B0CFB13}">
      <dgm:prSet/>
      <dgm:spPr/>
      <dgm:t>
        <a:bodyPr/>
        <a:lstStyle/>
        <a:p>
          <a:endParaRPr lang="en-US"/>
        </a:p>
      </dgm:t>
    </dgm:pt>
    <dgm:pt modelId="{FF69D5E6-1A91-49E7-AFC9-68F3FDF2959E}" type="sibTrans" cxnId="{7562CC0A-D2DE-4695-AA9D-90133B0CFB13}">
      <dgm:prSet/>
      <dgm:spPr/>
      <dgm:t>
        <a:bodyPr/>
        <a:lstStyle/>
        <a:p>
          <a:endParaRPr lang="en-US"/>
        </a:p>
      </dgm:t>
    </dgm:pt>
    <dgm:pt modelId="{4685D49A-7ABA-4BEE-B21E-632B31D95DC8}">
      <dgm:prSet/>
      <dgm:spPr/>
      <dgm:t>
        <a:bodyPr/>
        <a:lstStyle/>
        <a:p>
          <a:r>
            <a:rPr lang="en-US"/>
            <a:t>This data set comes under classification problem, as the input URL is classified as phishing (1), legitimate (0), Defacement(2). </a:t>
          </a:r>
        </a:p>
      </dgm:t>
    </dgm:pt>
    <dgm:pt modelId="{D84D6214-5048-4AC4-9ED7-B649D73855A2}" type="parTrans" cxnId="{189191E5-6884-4E14-ADCA-FD582C05CF47}">
      <dgm:prSet/>
      <dgm:spPr/>
      <dgm:t>
        <a:bodyPr/>
        <a:lstStyle/>
        <a:p>
          <a:endParaRPr lang="en-US"/>
        </a:p>
      </dgm:t>
    </dgm:pt>
    <dgm:pt modelId="{90A213B3-F6EA-4EF5-A82D-7897631EC00B}" type="sibTrans" cxnId="{189191E5-6884-4E14-ADCA-FD582C05CF47}">
      <dgm:prSet/>
      <dgm:spPr/>
      <dgm:t>
        <a:bodyPr/>
        <a:lstStyle/>
        <a:p>
          <a:endParaRPr lang="en-US"/>
        </a:p>
      </dgm:t>
    </dgm:pt>
    <dgm:pt modelId="{3CEE0D42-E24C-4DB5-A60E-5501F443E75D}">
      <dgm:prSet/>
      <dgm:spPr/>
      <dgm:t>
        <a:bodyPr/>
        <a:lstStyle/>
        <a:p>
          <a:r>
            <a:rPr lang="en-US"/>
            <a:t>The machine learning models (classification) considered to train the dataset in this notebook are: Light Gradient Boosting Machine (LightGBM), Extreme Gradient Boosting (XGBoost), Adaptive Boosting (AdaBoost), Random Forest (RF), Support Vector Machines (SVM), k-Nearest Neighbours (kNN), Naìve Bayes (NB) and Logistic Regression (LR).</a:t>
          </a:r>
        </a:p>
      </dgm:t>
    </dgm:pt>
    <dgm:pt modelId="{1865A398-F9C6-4E4D-B676-A761DABD20DC}" type="parTrans" cxnId="{0DDA7BF0-94A8-47B7-8EA3-2146D0FB0969}">
      <dgm:prSet/>
      <dgm:spPr/>
      <dgm:t>
        <a:bodyPr/>
        <a:lstStyle/>
        <a:p>
          <a:endParaRPr lang="en-US"/>
        </a:p>
      </dgm:t>
    </dgm:pt>
    <dgm:pt modelId="{994F9990-394E-4601-8076-F206AC982991}" type="sibTrans" cxnId="{0DDA7BF0-94A8-47B7-8EA3-2146D0FB0969}">
      <dgm:prSet/>
      <dgm:spPr/>
      <dgm:t>
        <a:bodyPr/>
        <a:lstStyle/>
        <a:p>
          <a:endParaRPr lang="en-US"/>
        </a:p>
      </dgm:t>
    </dgm:pt>
    <dgm:pt modelId="{6A79FDA6-407D-4AAD-9A4F-1C9B07A5D98D}" type="pres">
      <dgm:prSet presAssocID="{5B83DE57-B802-44E9-B9B2-30255B1D421B}" presName="linear" presStyleCnt="0">
        <dgm:presLayoutVars>
          <dgm:animLvl val="lvl"/>
          <dgm:resizeHandles val="exact"/>
        </dgm:presLayoutVars>
      </dgm:prSet>
      <dgm:spPr/>
    </dgm:pt>
    <dgm:pt modelId="{463860DD-8D34-4815-B8F1-CE4A9F5AB8E0}" type="pres">
      <dgm:prSet presAssocID="{A3AD4390-D2ED-48F6-B75A-EED67F1B270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5075A76-9827-4F8D-8C1B-5B3A28BBA288}" type="pres">
      <dgm:prSet presAssocID="{FF69D5E6-1A91-49E7-AFC9-68F3FDF2959E}" presName="spacer" presStyleCnt="0"/>
      <dgm:spPr/>
    </dgm:pt>
    <dgm:pt modelId="{00CFEAF1-797D-435A-AF5F-FE09D772D39F}" type="pres">
      <dgm:prSet presAssocID="{4685D49A-7ABA-4BEE-B21E-632B31D95DC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6323D7F-37B0-4F2B-88C6-2E60713B576A}" type="pres">
      <dgm:prSet presAssocID="{90A213B3-F6EA-4EF5-A82D-7897631EC00B}" presName="spacer" presStyleCnt="0"/>
      <dgm:spPr/>
    </dgm:pt>
    <dgm:pt modelId="{012DC1D0-9104-475F-B325-E8B1D39C48A1}" type="pres">
      <dgm:prSet presAssocID="{3CEE0D42-E24C-4DB5-A60E-5501F443E75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2498107-70C2-4058-973D-1E61942DB3A1}" type="presOf" srcId="{A3AD4390-D2ED-48F6-B75A-EED67F1B2701}" destId="{463860DD-8D34-4815-B8F1-CE4A9F5AB8E0}" srcOrd="0" destOrd="0" presId="urn:microsoft.com/office/officeart/2005/8/layout/vList2"/>
    <dgm:cxn modelId="{7562CC0A-D2DE-4695-AA9D-90133B0CFB13}" srcId="{5B83DE57-B802-44E9-B9B2-30255B1D421B}" destId="{A3AD4390-D2ED-48F6-B75A-EED67F1B2701}" srcOrd="0" destOrd="0" parTransId="{8B37F290-C6AB-4115-AB99-1578089F34E4}" sibTransId="{FF69D5E6-1A91-49E7-AFC9-68F3FDF2959E}"/>
    <dgm:cxn modelId="{6A7C7113-7D5F-430D-8DEF-3D6F91A575C7}" type="presOf" srcId="{4685D49A-7ABA-4BEE-B21E-632B31D95DC8}" destId="{00CFEAF1-797D-435A-AF5F-FE09D772D39F}" srcOrd="0" destOrd="0" presId="urn:microsoft.com/office/officeart/2005/8/layout/vList2"/>
    <dgm:cxn modelId="{F044E89D-A28B-487F-9AA8-F67F214E765C}" type="presOf" srcId="{5B83DE57-B802-44E9-B9B2-30255B1D421B}" destId="{6A79FDA6-407D-4AAD-9A4F-1C9B07A5D98D}" srcOrd="0" destOrd="0" presId="urn:microsoft.com/office/officeart/2005/8/layout/vList2"/>
    <dgm:cxn modelId="{9115EAB2-EAA4-4EDD-A2A0-C79F73AA9E73}" type="presOf" srcId="{3CEE0D42-E24C-4DB5-A60E-5501F443E75D}" destId="{012DC1D0-9104-475F-B325-E8B1D39C48A1}" srcOrd="0" destOrd="0" presId="urn:microsoft.com/office/officeart/2005/8/layout/vList2"/>
    <dgm:cxn modelId="{189191E5-6884-4E14-ADCA-FD582C05CF47}" srcId="{5B83DE57-B802-44E9-B9B2-30255B1D421B}" destId="{4685D49A-7ABA-4BEE-B21E-632B31D95DC8}" srcOrd="1" destOrd="0" parTransId="{D84D6214-5048-4AC4-9ED7-B649D73855A2}" sibTransId="{90A213B3-F6EA-4EF5-A82D-7897631EC00B}"/>
    <dgm:cxn modelId="{0DDA7BF0-94A8-47B7-8EA3-2146D0FB0969}" srcId="{5B83DE57-B802-44E9-B9B2-30255B1D421B}" destId="{3CEE0D42-E24C-4DB5-A60E-5501F443E75D}" srcOrd="2" destOrd="0" parTransId="{1865A398-F9C6-4E4D-B676-A761DABD20DC}" sibTransId="{994F9990-394E-4601-8076-F206AC982991}"/>
    <dgm:cxn modelId="{5275EDC4-708B-40A5-9E3F-7F22C3879BD2}" type="presParOf" srcId="{6A79FDA6-407D-4AAD-9A4F-1C9B07A5D98D}" destId="{463860DD-8D34-4815-B8F1-CE4A9F5AB8E0}" srcOrd="0" destOrd="0" presId="urn:microsoft.com/office/officeart/2005/8/layout/vList2"/>
    <dgm:cxn modelId="{EE4A018C-3B20-45BE-A5CC-8137B0D6C8A9}" type="presParOf" srcId="{6A79FDA6-407D-4AAD-9A4F-1C9B07A5D98D}" destId="{F5075A76-9827-4F8D-8C1B-5B3A28BBA288}" srcOrd="1" destOrd="0" presId="urn:microsoft.com/office/officeart/2005/8/layout/vList2"/>
    <dgm:cxn modelId="{C76EA00F-2636-4C8B-B928-0215479247BC}" type="presParOf" srcId="{6A79FDA6-407D-4AAD-9A4F-1C9B07A5D98D}" destId="{00CFEAF1-797D-435A-AF5F-FE09D772D39F}" srcOrd="2" destOrd="0" presId="urn:microsoft.com/office/officeart/2005/8/layout/vList2"/>
    <dgm:cxn modelId="{AA295C49-8D76-46B3-92D5-2239A880D324}" type="presParOf" srcId="{6A79FDA6-407D-4AAD-9A4F-1C9B07A5D98D}" destId="{66323D7F-37B0-4F2B-88C6-2E60713B576A}" srcOrd="3" destOrd="0" presId="urn:microsoft.com/office/officeart/2005/8/layout/vList2"/>
    <dgm:cxn modelId="{78EE40AE-B003-4A8A-AC3D-B7CC962B43D8}" type="presParOf" srcId="{6A79FDA6-407D-4AAD-9A4F-1C9B07A5D98D}" destId="{012DC1D0-9104-475F-B325-E8B1D39C48A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860DD-8D34-4815-B8F1-CE4A9F5AB8E0}">
      <dsp:nvSpPr>
        <dsp:cNvPr id="0" name=""/>
        <dsp:cNvSpPr/>
      </dsp:nvSpPr>
      <dsp:spPr>
        <a:xfrm>
          <a:off x="0" y="92610"/>
          <a:ext cx="6666833" cy="1723592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This is a supervised machine learning task. There are two major types of supervised machine learning problems, called classification and regression.</a:t>
          </a:r>
        </a:p>
      </dsp:txBody>
      <dsp:txXfrm>
        <a:off x="84139" y="176749"/>
        <a:ext cx="6498555" cy="1555314"/>
      </dsp:txXfrm>
    </dsp:sp>
    <dsp:sp modelId="{00CFEAF1-797D-435A-AF5F-FE09D772D39F}">
      <dsp:nvSpPr>
        <dsp:cNvPr id="0" name=""/>
        <dsp:cNvSpPr/>
      </dsp:nvSpPr>
      <dsp:spPr>
        <a:xfrm>
          <a:off x="0" y="1865163"/>
          <a:ext cx="6666833" cy="1723592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This data set comes under classification problem, as the input URL is classified as phishing (1), legitimate (0), Defacement(2). </a:t>
          </a:r>
        </a:p>
      </dsp:txBody>
      <dsp:txXfrm>
        <a:off x="84139" y="1949302"/>
        <a:ext cx="6498555" cy="1555314"/>
      </dsp:txXfrm>
    </dsp:sp>
    <dsp:sp modelId="{012DC1D0-9104-475F-B325-E8B1D39C48A1}">
      <dsp:nvSpPr>
        <dsp:cNvPr id="0" name=""/>
        <dsp:cNvSpPr/>
      </dsp:nvSpPr>
      <dsp:spPr>
        <a:xfrm>
          <a:off x="0" y="3637716"/>
          <a:ext cx="6666833" cy="1723592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machine learning models (classification) considered to train the dataset in this notebook are: Light Gradient Boosting Machine (LightGBM), Extreme Gradient Boosting (XGBoost), Adaptive Boosting (AdaBoost), Random Forest (RF), Support Vector Machines (SVM), k-Nearest Neighbours (kNN), Naìve Bayes (NB) and Logistic Regression (LR).</a:t>
          </a:r>
        </a:p>
      </dsp:txBody>
      <dsp:txXfrm>
        <a:off x="84139" y="3721855"/>
        <a:ext cx="6498555" cy="15553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9E5B1-0558-0CE4-D33B-ABDA33D7E8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87795F-CFCA-0467-3B56-98DD896014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A67E6-A0A5-27D3-F3C1-62FD77FBE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1B130-403F-4F70-BD62-ABC6EAF14804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FD36A-0679-D170-71A7-9069316E5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B28DC-9BF8-DD6E-61F1-520796540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4F96B-5B19-4C77-817F-D3B940F1D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89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E61A2-2302-7D24-4D88-8C5C99797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3A9C82-028A-E8DE-7E5B-0B7C96D113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49DFE-B687-F35B-23DA-04D0B8B12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1B130-403F-4F70-BD62-ABC6EAF14804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D0BC6-6195-7598-78EE-189E1A394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8107F-135A-14A9-383E-E18B43D71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4F96B-5B19-4C77-817F-D3B940F1D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726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5CAED4-C488-BDEB-D9DA-D3088A84AC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49FD6D-86B9-C55B-7463-BECE50159B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9ECD1-B0D6-9B34-B245-EDD9AA476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1B130-403F-4F70-BD62-ABC6EAF14804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40383F-F275-59E1-814A-C2501E35D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497AA-CC81-485E-E72D-C131F2945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4F96B-5B19-4C77-817F-D3B940F1D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04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427C2-A094-109A-82D7-E89EC35CF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9165E-835E-DD9E-0A61-479BA8C0D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9D48B-70A8-003C-A986-DF7001B64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1B130-403F-4F70-BD62-ABC6EAF14804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715AD-A088-5EBD-5400-9BBA829D6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FC382-C973-64AF-D8EB-D38DD12FC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4F96B-5B19-4C77-817F-D3B940F1D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406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CAFC6-19E9-05B8-D36D-013E3FF39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E2879-4415-B974-7289-0C8DE1161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6B6F4-7FE9-B7F9-139E-EC636993B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1B130-403F-4F70-BD62-ABC6EAF14804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E947C5-2B0E-75DC-9EE5-4C10E1751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E6691-E320-97FE-77CA-93AC2E3BF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4F96B-5B19-4C77-817F-D3B940F1D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890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54483-0689-6F81-E1AA-DF3B04EC9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2DE8C-E553-72F2-759F-73BA05ACDB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D9D77A-50CF-6F26-FD7D-F8C3FED73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746546-E9E6-4648-C255-53BC56508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1B130-403F-4F70-BD62-ABC6EAF14804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FBDE44-8569-8DAC-36F7-7E9129E25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6F8D18-9815-3409-C7DB-A1AB7316D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4F96B-5B19-4C77-817F-D3B940F1D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275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ADBED-AC32-E810-09DC-A393C48FE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366DC-912A-BA94-76C9-9941F95AC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AC2A1-9244-ABBC-B7AF-0FF6C8C4E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F27876-52D6-1FF9-6853-4E4225DB51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3C5FFF-AD2E-099F-2561-8C7A91C56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18C6FE-7FBD-41C3-FC73-A92157DC2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1B130-403F-4F70-BD62-ABC6EAF14804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2E67EC-165E-6135-0CD8-5551CD3C3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E6FCF7-CEB6-7A06-3CA1-5C98CC584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4F96B-5B19-4C77-817F-D3B940F1D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883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81B6-371E-9FF6-AC19-0600C2A93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357062-E551-129A-B83E-7049CE2CB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1B130-403F-4F70-BD62-ABC6EAF14804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2D919B-52F3-D875-F36F-022D574BD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58086C-B41F-9560-9225-F3CA8E701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4F96B-5B19-4C77-817F-D3B940F1D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296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69AE0D-9FC1-2BE3-6BFD-20E802CB9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1B130-403F-4F70-BD62-ABC6EAF14804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9388F1-C387-AF26-2116-4200953C8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19E717-56C7-40D2-87BD-5FFF2A69E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4F96B-5B19-4C77-817F-D3B940F1D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364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5E1E5-1C6B-3885-E653-17410D700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3593F-F9B9-7722-F3A4-AC9B8B183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6ABEB2-5BAB-583E-E84E-5530C78F18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A22511-D6BF-6EF2-25BA-4B8117409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1B130-403F-4F70-BD62-ABC6EAF14804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F0A629-07B1-17AA-673C-AD509EED8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70D818-3C68-5984-A885-3A8A9EB36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4F96B-5B19-4C77-817F-D3B940F1D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360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08573-5538-821B-0D05-9C981D6F3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67F634-DB9D-C0F2-FE70-31E87E807A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62C60F-B599-BA5D-FB68-39590692E5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639813-38EC-587E-AA5F-0B2C432B1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1B130-403F-4F70-BD62-ABC6EAF14804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A3EF8C-2DA9-9503-736A-4B998EFB9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873176-EB8A-9A40-B3B1-560C54D0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4F96B-5B19-4C77-817F-D3B940F1D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32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71164B-2ABA-94A6-12CC-035C29C60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24A04-9DA3-34CE-43B8-DD0D65B12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CE87A-2B70-6155-6DB8-AA023D046F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1B130-403F-4F70-BD62-ABC6EAF14804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33EAD-708A-9E17-C0A3-B5B51AD3F0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255F1B-0E47-1E30-1112-B36AE9BB01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04F96B-5B19-4C77-817F-D3B940F1D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431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antcast.com/products/measure-audience-insights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487591-506D-F46F-A7A1-75834154FE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042" y="891652"/>
            <a:ext cx="4412021" cy="3030724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Phishing URL Detection Using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723AA6-C469-1D49-5C03-30FD2A1FC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5791" y="4745317"/>
            <a:ext cx="4126272" cy="1375145"/>
          </a:xfrm>
        </p:spPr>
        <p:txBody>
          <a:bodyPr>
            <a:normAutofit/>
          </a:bodyPr>
          <a:lstStyle/>
          <a:p>
            <a:pPr algn="r"/>
            <a:r>
              <a:rPr lang="en-US" sz="1500" b="1" dirty="0">
                <a:solidFill>
                  <a:srgbClr val="FFFFFF"/>
                </a:solidFill>
              </a:rPr>
              <a:t>Presenters:</a:t>
            </a:r>
          </a:p>
          <a:p>
            <a:pPr algn="r"/>
            <a:r>
              <a:rPr lang="en-US" sz="1500" dirty="0">
                <a:solidFill>
                  <a:srgbClr val="FFFFFF"/>
                </a:solidFill>
              </a:rPr>
              <a:t>Alekya G</a:t>
            </a:r>
          </a:p>
          <a:p>
            <a:pPr algn="r"/>
            <a:r>
              <a:rPr lang="en-US" sz="1500" dirty="0">
                <a:solidFill>
                  <a:srgbClr val="FFFFFF"/>
                </a:solidFill>
              </a:rPr>
              <a:t>Pavan CH</a:t>
            </a:r>
          </a:p>
          <a:p>
            <a:pPr algn="r"/>
            <a:r>
              <a:rPr lang="en-US" sz="1500" dirty="0">
                <a:solidFill>
                  <a:srgbClr val="FFFFFF"/>
                </a:solidFill>
              </a:rPr>
              <a:t>Siva Ganesh K</a:t>
            </a:r>
          </a:p>
        </p:txBody>
      </p:sp>
      <p:pic>
        <p:nvPicPr>
          <p:cNvPr id="5" name="Video 4" descr="Box Packages">
            <a:extLst>
              <a:ext uri="{FF2B5EF4-FFF2-40B4-BE49-F238E27FC236}">
                <a16:creationId xmlns:a16="http://schemas.microsoft.com/office/drawing/2014/main" id="{B437D90C-46D8-E769-C97F-0DEBA414AF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6096000" y="1833915"/>
            <a:ext cx="5608320" cy="314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5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C586A1-EAB4-F72E-EDBF-A54C5074E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Evaluation and Performance Metrics </a:t>
            </a:r>
          </a:p>
        </p:txBody>
      </p:sp>
      <p:pic>
        <p:nvPicPr>
          <p:cNvPr id="4" name="Content Placeholder 3" descr="A math equations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5B4266EB-9A88-8D1A-8E1C-09C69556A0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792"/>
          <a:stretch/>
        </p:blipFill>
        <p:spPr>
          <a:xfrm>
            <a:off x="7254578" y="2725138"/>
            <a:ext cx="4776602" cy="31370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5B7694-C40E-3E21-EF81-AE50C39891A3}"/>
              </a:ext>
            </a:extLst>
          </p:cNvPr>
          <p:cNvSpPr txBox="1"/>
          <p:nvPr/>
        </p:nvSpPr>
        <p:spPr>
          <a:xfrm>
            <a:off x="644055" y="3940867"/>
            <a:ext cx="6449703" cy="2568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0038" indent="-300038" algn="just" defTabSz="960120">
              <a:lnSpc>
                <a:spcPct val="95000"/>
              </a:lnSpc>
              <a:spcAft>
                <a:spcPts val="630"/>
              </a:spcAft>
              <a:buFont typeface="Arial" panose="020B0604020202020204" pitchFamily="34" charset="0"/>
              <a:buChar char="•"/>
              <a:tabLst>
                <a:tab pos="192024" algn="l"/>
              </a:tabLst>
            </a:pPr>
            <a:r>
              <a:rPr lang="x-none" sz="1890" kern="1200" spc="-5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+mn-cs"/>
              </a:rPr>
              <a:t>TP denotes the true positives, i.e., how many phishing websites were correctly classified.</a:t>
            </a:r>
            <a:endParaRPr lang="en-US" sz="1890" kern="1200" spc="-5" dirty="0">
              <a:solidFill>
                <a:schemeClr val="tx1"/>
              </a:solidFill>
              <a:latin typeface="Times New Roman" panose="02020603050405020304" pitchFamily="18" charset="0"/>
              <a:ea typeface="SimSun" panose="02010600030101010101" pitchFamily="2" charset="-122"/>
              <a:cs typeface="+mn-cs"/>
            </a:endParaRPr>
          </a:p>
          <a:p>
            <a:pPr marL="300038" indent="-300038" algn="just" defTabSz="960120">
              <a:lnSpc>
                <a:spcPct val="95000"/>
              </a:lnSpc>
              <a:spcAft>
                <a:spcPts val="630"/>
              </a:spcAft>
              <a:buFont typeface="Arial" panose="020B0604020202020204" pitchFamily="34" charset="0"/>
              <a:buChar char="•"/>
              <a:tabLst>
                <a:tab pos="192024" algn="l"/>
              </a:tabLst>
            </a:pPr>
            <a:r>
              <a:rPr lang="x-none" sz="1890" kern="1200" spc="-5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+mn-cs"/>
              </a:rPr>
              <a:t> FP refers to the false positives and represents the number of legitimate samples wrongly classified as phishing. </a:t>
            </a:r>
            <a:endParaRPr lang="en-US" sz="1890" kern="1200" spc="-5" dirty="0">
              <a:solidFill>
                <a:schemeClr val="tx1"/>
              </a:solidFill>
              <a:latin typeface="Times New Roman" panose="02020603050405020304" pitchFamily="18" charset="0"/>
              <a:ea typeface="SimSun" panose="02010600030101010101" pitchFamily="2" charset="-122"/>
              <a:cs typeface="+mn-cs"/>
            </a:endParaRPr>
          </a:p>
          <a:p>
            <a:pPr marL="300038" indent="-300038" algn="just" defTabSz="960120">
              <a:lnSpc>
                <a:spcPct val="95000"/>
              </a:lnSpc>
              <a:spcAft>
                <a:spcPts val="630"/>
              </a:spcAft>
              <a:buFont typeface="Arial" panose="020B0604020202020204" pitchFamily="34" charset="0"/>
              <a:buChar char="•"/>
              <a:tabLst>
                <a:tab pos="192024" algn="l"/>
              </a:tabLst>
            </a:pPr>
            <a:r>
              <a:rPr lang="x-none" sz="1890" kern="1200" spc="-5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+mn-cs"/>
              </a:rPr>
              <a:t>TN (i.e., the true negatives) denotes the number of legitimate samples correctly classified. </a:t>
            </a:r>
            <a:endParaRPr lang="en-US" sz="1890" kern="1200" spc="-5" dirty="0">
              <a:solidFill>
                <a:schemeClr val="tx1"/>
              </a:solidFill>
              <a:latin typeface="Times New Roman" panose="02020603050405020304" pitchFamily="18" charset="0"/>
              <a:ea typeface="SimSun" panose="02010600030101010101" pitchFamily="2" charset="-122"/>
              <a:cs typeface="+mn-cs"/>
            </a:endParaRPr>
          </a:p>
          <a:p>
            <a:pPr marL="300038" indent="-300038" algn="just" defTabSz="960120">
              <a:lnSpc>
                <a:spcPct val="95000"/>
              </a:lnSpc>
              <a:spcAft>
                <a:spcPts val="630"/>
              </a:spcAft>
              <a:buFont typeface="Arial" panose="020B0604020202020204" pitchFamily="34" charset="0"/>
              <a:buChar char="•"/>
              <a:tabLst>
                <a:tab pos="192024" algn="l"/>
              </a:tabLst>
            </a:pPr>
            <a:r>
              <a:rPr lang="x-none" sz="1890" kern="1200" spc="-5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+mn-cs"/>
              </a:rPr>
              <a:t>Finally, FN represents the false negatives that represent the number of phishing websites misclassified as legitimate ones. </a:t>
            </a:r>
            <a:endParaRPr lang="en-US" sz="1800" spc="-5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C4A7B7-0B76-FD66-A23C-3556F953FFBC}"/>
              </a:ext>
            </a:extLst>
          </p:cNvPr>
          <p:cNvSpPr txBox="1"/>
          <p:nvPr/>
        </p:nvSpPr>
        <p:spPr>
          <a:xfrm>
            <a:off x="644056" y="2293624"/>
            <a:ext cx="6892817" cy="1623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60120">
              <a:spcAft>
                <a:spcPts val="600"/>
              </a:spcAft>
            </a:pPr>
            <a:r>
              <a:rPr lang="en-US" sz="1890" kern="12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+mn-cs"/>
              </a:rPr>
              <a:t>Experiments are executed on an Intel Core i5. We used scikit-learn and Python 3</a:t>
            </a:r>
            <a:r>
              <a:rPr lang="en-US" sz="1890" dirty="0">
                <a:latin typeface="Times New Roman" panose="02020603050405020304" pitchFamily="18" charset="0"/>
                <a:ea typeface="SimSun" panose="02010600030101010101" pitchFamily="2" charset="-122"/>
              </a:rPr>
              <a:t> for the implementation of different datasets.</a:t>
            </a:r>
          </a:p>
          <a:p>
            <a:pPr defTabSz="960120">
              <a:spcAft>
                <a:spcPts val="600"/>
              </a:spcAft>
            </a:pPr>
            <a:r>
              <a:rPr lang="en-US" sz="1890" dirty="0">
                <a:latin typeface="Times New Roman" panose="02020603050405020304" pitchFamily="18" charset="0"/>
                <a:ea typeface="SimSun" panose="02010600030101010101" pitchFamily="2" charset="-122"/>
              </a:rPr>
              <a:t>Accuracy, Precision, Recall, and F1-Score Evaluate the effectiveness of phishing URL detection algorithms using commonly used performance metrics.</a:t>
            </a:r>
          </a:p>
        </p:txBody>
      </p:sp>
    </p:spTree>
    <p:extLst>
      <p:ext uri="{BB962C8B-B14F-4D97-AF65-F5344CB8AC3E}">
        <p14:creationId xmlns:p14="http://schemas.microsoft.com/office/powerpoint/2010/main" val="1732569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9A628-E29B-7027-3447-A8CDE8921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F11AE5-DB6D-51FE-2A9A-02A50C264796}"/>
              </a:ext>
            </a:extLst>
          </p:cNvPr>
          <p:cNvSpPr txBox="1"/>
          <p:nvPr/>
        </p:nvSpPr>
        <p:spPr>
          <a:xfrm>
            <a:off x="188320" y="2406203"/>
            <a:ext cx="4439951" cy="3535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5" dirty="0">
                <a:effectLst/>
              </a:rPr>
              <a:t>Notably, our TF-IDF and N-gram approach, trained with PLU-60K, mitigates this issue by accurately classifying legitimate login samples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spc="-5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Finally, we present a Logistic Regression model using Term Frequency-Inverse Document Frequency (TF-IDF) feature extraction, achieving 96.50% accuracy on the login URL dataset.</a:t>
            </a: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 descr="A screenshot of a table&#10;&#10;Description automatically generated">
            <a:extLst>
              <a:ext uri="{FF2B5EF4-FFF2-40B4-BE49-F238E27FC236}">
                <a16:creationId xmlns:a16="http://schemas.microsoft.com/office/drawing/2014/main" id="{A436ADCA-FA65-5507-5FA4-9022837F9D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564" r="1309" b="15931"/>
          <a:stretch/>
        </p:blipFill>
        <p:spPr bwMode="auto">
          <a:xfrm>
            <a:off x="4360985" y="316489"/>
            <a:ext cx="7566834" cy="3184425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73C9B3-CEBB-8271-D22D-85395403E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046" y="3500922"/>
            <a:ext cx="6722774" cy="321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70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E1AFEB-96F7-77FA-4CCB-F82A71CFA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Execution of Project -Homepage </a:t>
            </a:r>
          </a:p>
        </p:txBody>
      </p:sp>
      <p:pic>
        <p:nvPicPr>
          <p:cNvPr id="4" name="Content Placeholder 3" descr="A group of people looking at a tablet&#10;&#10;Description automatically generated">
            <a:extLst>
              <a:ext uri="{FF2B5EF4-FFF2-40B4-BE49-F238E27FC236}">
                <a16:creationId xmlns:a16="http://schemas.microsoft.com/office/drawing/2014/main" id="{381EFF65-3677-1B04-5862-DC28D5E5C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974" y="10139"/>
            <a:ext cx="8287978" cy="68377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8585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E17E911-875F-4DE5-8699-99D9F1805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CF1282-6B5F-61D0-30D3-8C8701479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9BD47-59E4-2E2F-830F-A79212CEE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649480"/>
            <a:ext cx="3025303" cy="554604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By leveraging machine learning techniques, researchers and practitioners can make significant advancements in phishing URL detection. Further research is needed to address evolving threats and improve detection accuracy. </a:t>
            </a:r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11BA2E5C-82F7-7A86-2803-D2406D11C1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89" r="45375" b="-1"/>
          <a:stretch/>
        </p:blipFill>
        <p:spPr>
          <a:xfrm>
            <a:off x="8109502" y="10"/>
            <a:ext cx="408249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4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Google Thank You Slide &amp; PowerPoint Templates">
            <a:extLst>
              <a:ext uri="{FF2B5EF4-FFF2-40B4-BE49-F238E27FC236}">
                <a16:creationId xmlns:a16="http://schemas.microsoft.com/office/drawing/2014/main" id="{B07F5B51-5F50-346F-06C6-CC68C91F48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"/>
          <a:stretch/>
        </p:blipFill>
        <p:spPr bwMode="auto">
          <a:xfrm>
            <a:off x="1" y="10"/>
            <a:ext cx="1219882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199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DA3324-1C03-3087-BB60-AE4EE97B9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700" b="1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23830-ED1B-4294-5ABD-B273B2033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/>
              <a:t>Phishing is the most used social engineering and cyber attack. </a:t>
            </a:r>
          </a:p>
          <a:p>
            <a:r>
              <a:rPr lang="en-US" sz="2000"/>
              <a:t>Through such attacks, the phisher targets naïve online users by tricking them into revealing confidential information, with the purpose of using it fraudulently. </a:t>
            </a:r>
          </a:p>
          <a:p>
            <a:r>
              <a:rPr lang="en-US" sz="2000"/>
              <a:t>To avoid getting phished, </a:t>
            </a:r>
          </a:p>
          <a:p>
            <a:pPr lvl="1"/>
            <a:r>
              <a:rPr lang="en-US" sz="2000"/>
              <a:t>users should have awareness of phishing websites</a:t>
            </a:r>
          </a:p>
          <a:p>
            <a:pPr lvl="1"/>
            <a:r>
              <a:rPr lang="en-US" sz="2000"/>
              <a:t>have a blacklist of phishing websites which requires the knowledge of website being detected as phishing.</a:t>
            </a:r>
          </a:p>
          <a:p>
            <a:pPr lvl="1"/>
            <a:r>
              <a:rPr lang="en-US" sz="2000"/>
              <a:t>detect them in their early appearance, using machine learning and deep neural network algorithms.</a:t>
            </a:r>
          </a:p>
          <a:p>
            <a:pPr marL="228600" lvl="1">
              <a:spcBef>
                <a:spcPts val="1000"/>
              </a:spcBef>
            </a:pPr>
            <a:r>
              <a:rPr lang="en-US" sz="2000"/>
              <a:t>Of the above three, the machine learning based method is proven to be most effective than the other methods.</a:t>
            </a:r>
          </a:p>
          <a:p>
            <a:pPr marL="228600" lvl="1">
              <a:spcBef>
                <a:spcPts val="1000"/>
              </a:spcBef>
            </a:pPr>
            <a:r>
              <a:rPr lang="en-US" sz="2000"/>
              <a:t>Even then, online users are still being trapped into revealing sensitive information in phishing websites. </a:t>
            </a:r>
          </a:p>
        </p:txBody>
      </p:sp>
    </p:spTree>
    <p:extLst>
      <p:ext uri="{BB962C8B-B14F-4D97-AF65-F5344CB8AC3E}">
        <p14:creationId xmlns:p14="http://schemas.microsoft.com/office/powerpoint/2010/main" val="3534046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410CEC-E5A3-519C-42F1-6FCA81F9C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b="1">
                <a:solidFill>
                  <a:srgbClr val="FFFFFF"/>
                </a:solidFill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90F02-FB78-F589-9981-4F5F461ED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A phishing website is a common social engineering method that mimics trustful uniform resource locators (URLs) and webpages.</a:t>
            </a:r>
          </a:p>
          <a:p>
            <a:pPr marL="0" indent="0">
              <a:buNone/>
            </a:pPr>
            <a:r>
              <a:rPr lang="en-US" sz="2000" dirty="0"/>
              <a:t> The objective of this project is to train machine learning models and deep neural nets on the dataset created to predict phishing websites.</a:t>
            </a:r>
          </a:p>
          <a:p>
            <a:pPr marL="0" indent="0">
              <a:buNone/>
            </a:pPr>
            <a:r>
              <a:rPr lang="en-US" sz="2000" dirty="0"/>
              <a:t> Both phishing and benign URLs of websites are gathered to form a dataset and from them required URL and website content-based features are extracted.</a:t>
            </a:r>
          </a:p>
          <a:p>
            <a:pPr marL="0" indent="0">
              <a:buNone/>
            </a:pPr>
            <a:r>
              <a:rPr lang="en-US" sz="2000" dirty="0"/>
              <a:t> The performance level of each model is measures and compared.</a:t>
            </a:r>
          </a:p>
        </p:txBody>
      </p:sp>
    </p:spTree>
    <p:extLst>
      <p:ext uri="{BB962C8B-B14F-4D97-AF65-F5344CB8AC3E}">
        <p14:creationId xmlns:p14="http://schemas.microsoft.com/office/powerpoint/2010/main" val="3825408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14841-4ED3-5039-05B5-FA153C4B4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A7855-1423-8B01-37B7-A551F359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700"/>
              <a:t>Below mentioned are the steps involved in the completion of this project: </a:t>
            </a:r>
          </a:p>
          <a:p>
            <a:r>
              <a:rPr lang="en-US" sz="1700"/>
              <a:t>Collect dataset containing phishing and legitimate websites from the open-source platforms. </a:t>
            </a:r>
          </a:p>
          <a:p>
            <a:r>
              <a:rPr lang="en-US" sz="1700"/>
              <a:t>We present a phishing URL dataset using legitimate login websites to obtain the URLs from phishing detecting solutions like Phish tank, Open Phish.</a:t>
            </a:r>
          </a:p>
          <a:p>
            <a:r>
              <a:rPr lang="en-US" sz="1700"/>
              <a:t>Analyze and preprocess the dataset by using List-based approach, machine learning methods, Deep Learning methods. </a:t>
            </a:r>
          </a:p>
          <a:p>
            <a:r>
              <a:rPr lang="en-US" sz="1700"/>
              <a:t>Divide the dataset into training and testing sets. </a:t>
            </a:r>
          </a:p>
          <a:p>
            <a:r>
              <a:rPr lang="en-US" sz="1700"/>
              <a:t>Run selected machine learning and deep neural network algorithms like SVM, Random Forest, Logistic Regression classifier ,K-nearest Neighbors, Decision Tree classifiers , Gradient Boosting on the dataset. </a:t>
            </a:r>
          </a:p>
          <a:p>
            <a:r>
              <a:rPr lang="en-US" sz="1700"/>
              <a:t>Predict a URL for displaying the evaluation result considering accuracy metrics.</a:t>
            </a:r>
          </a:p>
          <a:p>
            <a:r>
              <a:rPr lang="en-US" sz="1700"/>
              <a:t>Compare the obtained results for trained models and specify which is better</a:t>
            </a:r>
          </a:p>
        </p:txBody>
      </p:sp>
    </p:spTree>
    <p:extLst>
      <p:ext uri="{BB962C8B-B14F-4D97-AF65-F5344CB8AC3E}">
        <p14:creationId xmlns:p14="http://schemas.microsoft.com/office/powerpoint/2010/main" val="1813701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D81E5-1DD9-402F-BFF6-B9162B6F1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1" y="601744"/>
            <a:ext cx="6781800" cy="1338696"/>
          </a:xfrm>
        </p:spPr>
        <p:txBody>
          <a:bodyPr>
            <a:normAutofit/>
          </a:bodyPr>
          <a:lstStyle/>
          <a:p>
            <a:r>
              <a:rPr lang="en-US" dirty="0"/>
              <a:t>DATA COLLECTION</a:t>
            </a:r>
            <a:endParaRPr lang="en-US"/>
          </a:p>
        </p:txBody>
      </p:sp>
      <p:pic>
        <p:nvPicPr>
          <p:cNvPr id="5" name="Picture 4" descr="3D abstract blue and gold cube illustration">
            <a:extLst>
              <a:ext uri="{FF2B5EF4-FFF2-40B4-BE49-F238E27FC236}">
                <a16:creationId xmlns:a16="http://schemas.microsoft.com/office/drawing/2014/main" id="{F2620AD1-05EC-828E-D29A-AC38C0AA56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40" r="42010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5ABFC-51EF-6F1E-8C90-21E8DA4FB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5019" y="2542184"/>
            <a:ext cx="6248399" cy="349839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900" dirty="0"/>
              <a:t>• We collected the legitimate URLs from the Top Million Quantcast website, </a:t>
            </a:r>
            <a:r>
              <a:rPr lang="en-US" sz="1900" dirty="0">
                <a:hlinkClick r:id="rId3"/>
              </a:rPr>
              <a:t>https://www.quantcast.com/products/measure-audience-insights/</a:t>
            </a:r>
            <a:r>
              <a:rPr lang="en-US" sz="1900" dirty="0"/>
              <a:t> ,which provides the most visited domains from the United States. </a:t>
            </a:r>
          </a:p>
          <a:p>
            <a:pPr marL="0" indent="0">
              <a:buNone/>
            </a:pPr>
            <a:r>
              <a:rPr lang="en-US" sz="1900" dirty="0"/>
              <a:t>• From the collection, 90K URLs are randomly picked.</a:t>
            </a:r>
          </a:p>
          <a:p>
            <a:pPr marL="0" indent="0">
              <a:buNone/>
            </a:pPr>
            <a:r>
              <a:rPr lang="en-US" sz="1900" dirty="0"/>
              <a:t>• We have created a new dataset named Phishing Index Login URL (PILU-90K), which is composed of 60K legitimate URLs, including index and login websites, and 30K phishing URLs.</a:t>
            </a:r>
          </a:p>
        </p:txBody>
      </p:sp>
    </p:spTree>
    <p:extLst>
      <p:ext uri="{BB962C8B-B14F-4D97-AF65-F5344CB8AC3E}">
        <p14:creationId xmlns:p14="http://schemas.microsoft.com/office/powerpoint/2010/main" val="2777208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C5443E-CCA5-4321-135E-00E71DD47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43" y="466958"/>
            <a:ext cx="4476613" cy="1292808"/>
          </a:xfrm>
        </p:spPr>
        <p:txBody>
          <a:bodyPr anchor="b">
            <a:normAutofit fontScale="90000"/>
          </a:bodyPr>
          <a:lstStyle/>
          <a:p>
            <a:r>
              <a:rPr lang="en-US" sz="3100" dirty="0"/>
              <a:t>DATASET-PILU(PhishingIndexLoginURL)-90k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BA631-E8B3-6ECA-5BAD-31F7ECA33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470" y="2218386"/>
            <a:ext cx="4673561" cy="3535083"/>
          </a:xfrm>
        </p:spPr>
        <p:txBody>
          <a:bodyPr anchor="t">
            <a:normAutofit/>
          </a:bodyPr>
          <a:lstStyle/>
          <a:p>
            <a:r>
              <a:rPr lang="en-US" sz="2000" dirty="0"/>
              <a:t>Phishers use login forms to retrieve and steal users' data. </a:t>
            </a:r>
          </a:p>
          <a:p>
            <a:r>
              <a:rPr lang="en-US" sz="2000" dirty="0"/>
              <a:t>As far as we are concerned, the legitimate class in most phishing datasets are represented by URLs from their homepages.</a:t>
            </a:r>
          </a:p>
          <a:p>
            <a:r>
              <a:rPr lang="en-US" sz="2000" dirty="0"/>
              <a:t>30K legitimate URLs of homepages, 30K legitimate login URLs and 30K phishing URLs.</a:t>
            </a:r>
          </a:p>
          <a:p>
            <a:endParaRPr 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6FC0C-BBB9-5E58-AB7D-C59DA6167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083" y="1113362"/>
            <a:ext cx="7394917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999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B5EA2B-6DA2-DB45-D6A8-638AC246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MACHINE LEARNING MODELS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F83D8B3-F794-6A32-CEB1-A8E38CE2CB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2554843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0597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45AA8A-B589-3F89-064E-3D7AC96A0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System Architecture</a:t>
            </a:r>
          </a:p>
        </p:txBody>
      </p:sp>
      <p:pic>
        <p:nvPicPr>
          <p:cNvPr id="4" name="Content Placeholder 3" descr="A diagram of a web server&#10;&#10;Description automatically generated">
            <a:extLst>
              <a:ext uri="{FF2B5EF4-FFF2-40B4-BE49-F238E27FC236}">
                <a16:creationId xmlns:a16="http://schemas.microsoft.com/office/drawing/2014/main" id="{D0380DA3-D035-D274-EE95-3854B06D5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6678" y="467208"/>
            <a:ext cx="7388119" cy="59235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83057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BD9013-BE4B-3F4C-B201-2800CCCC8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670C5-9056-1DC5-F208-7F8F378A3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413695"/>
          </a:xfrm>
        </p:spPr>
        <p:txBody>
          <a:bodyPr anchor="ctr">
            <a:normAutofit/>
          </a:bodyPr>
          <a:lstStyle/>
          <a:p>
            <a:pPr marL="228600" marR="0" indent="0">
              <a:spcBef>
                <a:spcPts val="0"/>
              </a:spcBef>
              <a:spcAft>
                <a:spcPts val="600"/>
              </a:spcAft>
              <a:tabLst>
                <a:tab pos="182880" algn="l"/>
              </a:tabLst>
            </a:pPr>
            <a:r>
              <a:rPr lang="en-US" sz="2000" b="1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SERVICE PROVIDER: </a:t>
            </a:r>
            <a:r>
              <a:rPr lang="en-US" sz="2000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Access requires a valid username and password, granting entry to numerous services. Users can explore Train and Test Data Sets for URLs, view the accuracy of these sets through a bar chart, check URL type predictions, download predicted datasets, and analyze URL type ratios.</a:t>
            </a:r>
            <a:endParaRPr lang="en-US" sz="2000" spc="-5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r>
              <a:rPr lang="en-US" sz="2000" b="1" spc="-5" dirty="0">
                <a:latin typeface="Times New Roman" panose="02020603050405020304" pitchFamily="18" charset="0"/>
                <a:ea typeface="SimSun" panose="02010600030101010101" pitchFamily="2" charset="-122"/>
              </a:rPr>
              <a:t>REMOTE USER</a:t>
            </a:r>
            <a:r>
              <a:rPr lang="en-US" sz="2000" dirty="0"/>
              <a:t>: </a:t>
            </a:r>
            <a:r>
              <a:rPr lang="en-US" sz="2000" spc="-5" dirty="0">
                <a:latin typeface="Times New Roman" panose="02020603050405020304" pitchFamily="18" charset="0"/>
                <a:ea typeface="SimSun" panose="02010600030101010101" pitchFamily="2" charset="-122"/>
              </a:rPr>
              <a:t>Registration is essential for remote user and details stored post sign-up from login page, they are utilized to like registration, login, URL type prediction, and profile viewing.</a:t>
            </a:r>
          </a:p>
        </p:txBody>
      </p:sp>
    </p:spTree>
    <p:extLst>
      <p:ext uri="{BB962C8B-B14F-4D97-AF65-F5344CB8AC3E}">
        <p14:creationId xmlns:p14="http://schemas.microsoft.com/office/powerpoint/2010/main" val="3633696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912</Words>
  <Application>Microsoft Office PowerPoint</Application>
  <PresentationFormat>Widescreen</PresentationFormat>
  <Paragraphs>58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Phishing URL Detection Using Machine Learning</vt:lpstr>
      <vt:lpstr>INTRODUCTION</vt:lpstr>
      <vt:lpstr>OBJECTIVES</vt:lpstr>
      <vt:lpstr>APPROACH</vt:lpstr>
      <vt:lpstr>DATA COLLECTION</vt:lpstr>
      <vt:lpstr>DATASET-PILU(PhishingIndexLoginURL)-90k</vt:lpstr>
      <vt:lpstr>MACHINE LEARNING MODELS</vt:lpstr>
      <vt:lpstr>System Architecture</vt:lpstr>
      <vt:lpstr>Modules</vt:lpstr>
      <vt:lpstr>Evaluation and Performance Metrics </vt:lpstr>
      <vt:lpstr>Results</vt:lpstr>
      <vt:lpstr>Execution of Project -Homepage 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Phishing URL Detection Using Machine Learning</dc:title>
  <dc:creator>Alekya Ganta</dc:creator>
  <cp:lastModifiedBy>Alekya Ganta</cp:lastModifiedBy>
  <cp:revision>4</cp:revision>
  <dcterms:created xsi:type="dcterms:W3CDTF">2023-12-05T00:08:22Z</dcterms:created>
  <dcterms:modified xsi:type="dcterms:W3CDTF">2023-12-05T03:24:51Z</dcterms:modified>
</cp:coreProperties>
</file>